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2" r:id="rId5"/>
    <p:sldId id="257" r:id="rId6"/>
    <p:sldId id="261" r:id="rId7"/>
    <p:sldId id="263" r:id="rId8"/>
    <p:sldId id="264" r:id="rId9"/>
    <p:sldId id="267" r:id="rId10"/>
    <p:sldId id="266" r:id="rId11"/>
    <p:sldId id="265" r:id="rId12"/>
    <p:sldId id="268" r:id="rId13"/>
    <p:sldId id="271" r:id="rId14"/>
    <p:sldId id="270" r:id="rId15"/>
    <p:sldId id="269" r:id="rId16"/>
    <p:sldId id="274" r:id="rId17"/>
    <p:sldId id="273" r:id="rId18"/>
    <p:sldId id="272" r:id="rId19"/>
    <p:sldId id="284" r:id="rId20"/>
    <p:sldId id="283" r:id="rId21"/>
    <p:sldId id="282" r:id="rId22"/>
    <p:sldId id="281" r:id="rId23"/>
    <p:sldId id="280" r:id="rId24"/>
    <p:sldId id="279" r:id="rId25"/>
    <p:sldId id="278" r:id="rId26"/>
    <p:sldId id="277" r:id="rId27"/>
    <p:sldId id="276" r:id="rId28"/>
    <p:sldId id="275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AAC86-25A3-4BFF-83D8-D904AFEC87DF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2F737-86E1-4A93-9D08-CB56FFA5A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1BE82-A38D-4E0D-8F7A-86DA3AF26736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CA6B6-7AF3-48AF-AA3C-F8CF45D1E3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3AEA1-2E80-449A-972E-01028156F397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F4D42-9422-40AE-B702-0DBE891A91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B0270-2CEC-4E93-AA85-CDB9AC55A10E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AFB3-FE68-4597-BA6C-27F621CFA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90DEF-A52D-4681-9698-A6D9D7FD6852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24B6B-F6F9-4255-AB7F-C97F709163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AA12E-C2EF-4BDA-A8F0-B309D57F5BC0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7F113-16BC-4802-AC0A-4C3002AB72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F1D1-5D66-47C2-9E92-67328D0E310A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494FD-941B-48DA-B98F-E4C5E8880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96684-F992-4E3D-8035-6B66E1324292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63A1D-6008-4FE6-A79A-98BE7CE133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722FD-B057-4E97-90A4-411AB1250D41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1E957-5118-4EB9-8433-D0FAD1E60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16735-1686-47D6-98E1-060D3E8EFBB8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ECE25-9911-4205-A1B2-2C7CC9B6A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3CE7D-1DE3-4F7D-B464-3D38E9AC452E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6AD8E-EFED-4F7A-BC23-8D800BDA1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A8706F-9E8E-45F4-B770-64A2E1AD8F14}" type="datetimeFigureOut">
              <a:rPr lang="ru-RU"/>
              <a:pPr>
                <a:defRPr/>
              </a:pPr>
              <a:t>17.01.2013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BA3B3A-6FBA-48EF-B168-A84212A605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16.xml"/><Relationship Id="rId4" Type="http://schemas.openxmlformats.org/officeDocument/2006/relationships/slide" Target="slide10.xml"/><Relationship Id="rId9" Type="http://schemas.openxmlformats.org/officeDocument/2006/relationships/slide" Target="slide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slide" Target="slide8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9.xml"/><Relationship Id="rId7" Type="http://schemas.openxmlformats.org/officeDocument/2006/relationships/slide" Target="slide24.xml"/><Relationship Id="rId12" Type="http://schemas.openxmlformats.org/officeDocument/2006/relationships/slide" Target="slide28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11" Type="http://schemas.openxmlformats.org/officeDocument/2006/relationships/slide" Target="slide27.xml"/><Relationship Id="rId5" Type="http://schemas.openxmlformats.org/officeDocument/2006/relationships/slide" Target="slide21.xml"/><Relationship Id="rId10" Type="http://schemas.openxmlformats.org/officeDocument/2006/relationships/slide" Target="slide26.xml"/><Relationship Id="rId4" Type="http://schemas.openxmlformats.org/officeDocument/2006/relationships/slide" Target="slide20.xml"/><Relationship Id="rId9" Type="http://schemas.openxmlformats.org/officeDocument/2006/relationships/slide" Target="slide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07156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ЗАКОНОМІРНОСТІ </a:t>
            </a:r>
            <a:br>
              <a:rPr lang="uk-UA" sz="32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uk-UA" sz="32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СПАДКОВОСТІ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>
          <a:xfrm>
            <a:off x="611188" y="1600200"/>
            <a:ext cx="7489825" cy="4525963"/>
          </a:xfrm>
        </p:spPr>
        <p:txBody>
          <a:bodyPr/>
          <a:lstStyle/>
          <a:p>
            <a:pPr marL="0" algn="ctr">
              <a:buNone/>
            </a:pPr>
            <a:endParaRPr lang="uk-UA" sz="24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 marL="0" algn="ctr">
              <a:buNone/>
            </a:pPr>
            <a:endParaRPr lang="uk-UA" sz="24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 marL="0" algn="ctr">
              <a:buNone/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ОСНОВНІ ПОНЯТТЯ ГЕНЕТИКИ. </a:t>
            </a:r>
            <a:b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ЕТАПИ РОЗВИТКУ ГЕНЕТИКИ.</a:t>
            </a:r>
          </a:p>
          <a:p>
            <a:pPr marL="0" algn="ctr">
              <a:buNone/>
            </a:pPr>
            <a:endParaRPr lang="uk-UA" sz="24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 marL="0" algn="ctr">
              <a:buNone/>
            </a:pPr>
            <a:endParaRPr lang="uk-UA" sz="24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 marL="0" algn="r">
              <a:buNone/>
            </a:pPr>
            <a:r>
              <a:rPr lang="uk-UA" sz="1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Вчитель біології</a:t>
            </a:r>
          </a:p>
          <a:p>
            <a:pPr marL="0" algn="r">
              <a:buNone/>
            </a:pPr>
            <a:r>
              <a:rPr lang="uk-UA" sz="1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Вікнинської ЗОШ І-ІІІ ступенів</a:t>
            </a:r>
          </a:p>
          <a:p>
            <a:pPr marL="0" algn="r">
              <a:buNone/>
            </a:pPr>
            <a:r>
              <a:rPr lang="uk-UA" sz="1800" b="1" dirty="0" err="1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Катеринопільської</a:t>
            </a:r>
            <a:r>
              <a:rPr lang="uk-UA" sz="1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районної ради</a:t>
            </a:r>
          </a:p>
          <a:p>
            <a:pPr marL="0" algn="r">
              <a:buNone/>
            </a:pPr>
            <a:r>
              <a:rPr lang="uk-UA" sz="1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Черкаської області</a:t>
            </a:r>
          </a:p>
          <a:p>
            <a:pPr marL="0" algn="r">
              <a:buNone/>
            </a:pPr>
            <a:r>
              <a:rPr lang="uk-UA" sz="1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Гончар Світлана Миколаївна</a:t>
            </a:r>
            <a:endParaRPr lang="ru-RU" sz="18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ГЕНЕТИКА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928934"/>
            <a:ext cx="4257676" cy="3197229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uk-UA" b="1" dirty="0" smtClean="0"/>
              <a:t>Генетика </a:t>
            </a:r>
            <a:r>
              <a:rPr lang="uk-UA" dirty="0" smtClean="0"/>
              <a:t>(від </a:t>
            </a:r>
            <a:r>
              <a:rPr lang="uk-UA" dirty="0" err="1" smtClean="0"/>
              <a:t>грецьк</a:t>
            </a:r>
            <a:r>
              <a:rPr lang="uk-UA" dirty="0" smtClean="0"/>
              <a:t>. генезис – походження) – наука про спадковість і мінливість живих організмів.</a:t>
            </a:r>
            <a:endParaRPr lang="ru-RU" dirty="0" smtClean="0"/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pic>
        <p:nvPicPr>
          <p:cNvPr id="5" name="Содержимое 4" descr="Безымянный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7752" y="2000240"/>
            <a:ext cx="2981167" cy="36779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0128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Взаємозв'язок генетики з іншими науками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30000"/>
          </a:blip>
          <a:srcRect/>
          <a:stretch>
            <a:fillRect/>
          </a:stretch>
        </p:blipFill>
        <p:spPr bwMode="auto">
          <a:xfrm>
            <a:off x="477572" y="1714488"/>
            <a:ext cx="7962587" cy="450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Етапи становлення генетики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7715250" cy="4340237"/>
          </a:xfrm>
        </p:spPr>
        <p:txBody>
          <a:bodyPr/>
          <a:lstStyle/>
          <a:p>
            <a:pPr>
              <a:buFont typeface="Arial" charset="0"/>
              <a:buBlip>
                <a:blip r:embed="rId2"/>
              </a:buBlip>
            </a:pPr>
            <a:r>
              <a:rPr lang="uk-UA" sz="2800" dirty="0" smtClean="0">
                <a:latin typeface="Comic Sans MS" pitchFamily="66" charset="0"/>
              </a:rPr>
              <a:t> </a:t>
            </a:r>
            <a:r>
              <a:rPr lang="uk-UA" sz="2800" dirty="0" smtClean="0">
                <a:latin typeface="Comic Sans MS" pitchFamily="66" charset="0"/>
                <a:hlinkClick r:id="rId3" action="ppaction://hlinksldjump"/>
              </a:rPr>
              <a:t>(</a:t>
            </a:r>
            <a:r>
              <a:rPr lang="uk-UA" sz="2800" dirty="0" smtClean="0">
                <a:latin typeface="Comic Sans MS" pitchFamily="66" charset="0"/>
                <a:hlinkClick r:id="rId3" action="ppaction://hlinksldjump"/>
              </a:rPr>
              <a:t>1865р.)    1900 – 1930 рр.</a:t>
            </a:r>
          </a:p>
          <a:p>
            <a:pPr>
              <a:buNone/>
            </a:pPr>
            <a:r>
              <a:rPr lang="uk-UA" sz="2800" dirty="0" smtClean="0">
                <a:latin typeface="Comic Sans MS" pitchFamily="66" charset="0"/>
                <a:hlinkClick r:id="rId3" action="ppaction://hlinksldjump"/>
              </a:rPr>
              <a:t>        Період класичної генетики  </a:t>
            </a:r>
            <a:endParaRPr lang="uk-UA" sz="2800" dirty="0" smtClean="0">
              <a:latin typeface="Comic Sans MS" pitchFamily="66" charset="0"/>
            </a:endParaRPr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uk-UA" sz="2800" dirty="0" smtClean="0">
                <a:latin typeface="Comic Sans MS" pitchFamily="66" charset="0"/>
                <a:hlinkClick r:id="rId4" action="ppaction://hlinksldjump"/>
              </a:rPr>
              <a:t> </a:t>
            </a:r>
            <a:r>
              <a:rPr lang="uk-UA" sz="2800" dirty="0" smtClean="0">
                <a:latin typeface="Comic Sans MS" pitchFamily="66" charset="0"/>
                <a:hlinkClick r:id="rId4" action="ppaction://hlinksldjump"/>
              </a:rPr>
              <a:t>1930 – 1953рр. </a:t>
            </a:r>
          </a:p>
          <a:p>
            <a:pPr>
              <a:buNone/>
            </a:pPr>
            <a:r>
              <a:rPr lang="uk-UA" sz="2800" dirty="0" smtClean="0">
                <a:latin typeface="Comic Sans MS" pitchFamily="66" charset="0"/>
                <a:hlinkClick r:id="rId4" action="ppaction://hlinksldjump"/>
              </a:rPr>
              <a:t>         Період неокласичної генетики</a:t>
            </a:r>
            <a:endParaRPr lang="ru-RU" sz="2800" dirty="0" smtClean="0">
              <a:latin typeface="Comic Sans MS" pitchFamily="66" charset="0"/>
            </a:endParaRPr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uk-UA" sz="2800" dirty="0" smtClean="0">
                <a:latin typeface="Comic Sans MS" pitchFamily="66" charset="0"/>
              </a:rPr>
              <a:t>    </a:t>
            </a:r>
            <a:r>
              <a:rPr lang="uk-UA" sz="2800" dirty="0" smtClean="0">
                <a:latin typeface="Comic Sans MS" pitchFamily="66" charset="0"/>
                <a:hlinkClick r:id="rId5" action="ppaction://hlinksldjump"/>
              </a:rPr>
              <a:t>З 1953р. </a:t>
            </a:r>
          </a:p>
          <a:p>
            <a:pPr>
              <a:buNone/>
            </a:pPr>
            <a:r>
              <a:rPr lang="uk-UA" sz="2800" dirty="0" smtClean="0">
                <a:latin typeface="Comic Sans MS" pitchFamily="66" charset="0"/>
                <a:hlinkClick r:id="rId5" action="ppaction://hlinksldjump"/>
              </a:rPr>
              <a:t>          Епоха молекулярної генетики</a:t>
            </a: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(1865р.)  1900 – 1930рр. –</a:t>
            </a:r>
            <a:b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Період класичної генетики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endParaRPr lang="ru-RU" sz="36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 lvl="0">
              <a:buBlip>
                <a:blip r:embed="rId2"/>
              </a:buBlip>
            </a:pPr>
            <a:r>
              <a:rPr lang="uk-UA" sz="2800" dirty="0" smtClean="0"/>
              <a:t>Створення теорії гена та хромосомної теорії спадковості;</a:t>
            </a:r>
          </a:p>
          <a:p>
            <a:pPr>
              <a:buBlip>
                <a:blip r:embed="rId2"/>
              </a:buBlip>
            </a:pPr>
            <a:r>
              <a:rPr lang="uk-UA" sz="2800" dirty="0" smtClean="0"/>
              <a:t>Формування уявлень про співвідношення генотипу та фенотипу, взаємодію генів, генетичні принципи індивідуального добору в селекції;</a:t>
            </a:r>
            <a:endParaRPr lang="ru-RU" sz="2800" dirty="0" smtClean="0"/>
          </a:p>
          <a:p>
            <a:pPr>
              <a:buBlip>
                <a:blip r:embed="rId2"/>
              </a:buBlip>
            </a:pPr>
            <a:r>
              <a:rPr lang="uk-UA" sz="2800" dirty="0" smtClean="0"/>
              <a:t>Залучення генетичних ресурсів планети для цілей селекції.</a:t>
            </a:r>
            <a:endParaRPr lang="ru-RU" sz="2800" dirty="0" smtClean="0">
              <a:latin typeface="Comic Sans MS" pitchFamily="66" charset="0"/>
            </a:endParaRPr>
          </a:p>
          <a:p>
            <a:pPr lvl="0">
              <a:buBlip>
                <a:blip r:embed="rId2"/>
              </a:buBlip>
            </a:pPr>
            <a:endParaRPr lang="ru-RU" sz="2800" dirty="0" smtClean="0"/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" action="ppaction://hlinkshowjump?jump=previousslide"/>
          </p:cNvPr>
          <p:cNvSpPr/>
          <p:nvPr/>
        </p:nvSpPr>
        <p:spPr>
          <a:xfrm>
            <a:off x="5786446" y="5715016"/>
            <a:ext cx="1571636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1930 – 1953рр. </a:t>
            </a:r>
            <a:b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Період неокласичної генетики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000100" y="1714488"/>
            <a:ext cx="7172350" cy="4411675"/>
          </a:xfrm>
        </p:spPr>
        <p:txBody>
          <a:bodyPr/>
          <a:lstStyle/>
          <a:p>
            <a:pPr lvl="0">
              <a:buBlip>
                <a:blip r:embed="rId2"/>
              </a:buBlip>
            </a:pPr>
            <a:r>
              <a:rPr lang="uk-UA" sz="2800" dirty="0" smtClean="0"/>
              <a:t>Роботи в галузі штучного мутагенезу;</a:t>
            </a:r>
            <a:endParaRPr lang="ru-RU" sz="2800" dirty="0" smtClean="0"/>
          </a:p>
          <a:p>
            <a:pPr lvl="0">
              <a:buBlip>
                <a:blip r:embed="rId2"/>
              </a:buBlip>
            </a:pPr>
            <a:r>
              <a:rPr lang="uk-UA" sz="2800" dirty="0" smtClean="0"/>
              <a:t>Виявлення того, що ген одночасно є і елементарною одиницею спадковості, і складною структурою;</a:t>
            </a:r>
            <a:endParaRPr lang="ru-RU" sz="2800" dirty="0" smtClean="0"/>
          </a:p>
          <a:p>
            <a:pPr lvl="0">
              <a:buBlip>
                <a:blip r:embed="rId2"/>
              </a:buBlip>
            </a:pPr>
            <a:r>
              <a:rPr lang="uk-UA" sz="2800" dirty="0" smtClean="0"/>
              <a:t>Обґрунтування принципів популяційної генетики;</a:t>
            </a:r>
            <a:endParaRPr lang="ru-RU" sz="2800" dirty="0" smtClean="0"/>
          </a:p>
          <a:p>
            <a:pPr lvl="0">
              <a:buBlip>
                <a:blip r:embed="rId2"/>
              </a:buBlip>
            </a:pPr>
            <a:r>
              <a:rPr lang="uk-UA" sz="2800" dirty="0" smtClean="0"/>
              <a:t>Створення біохімічної генетики, з’ясування ролі ДНК.</a:t>
            </a:r>
            <a:endParaRPr lang="ru-RU" sz="2800" dirty="0" smtClean="0"/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5786446" y="5715016"/>
            <a:ext cx="1571636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З 1953р. </a:t>
            </a:r>
            <a:b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Епоха молекулярної генетики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endParaRPr lang="ru-RU" sz="36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7715250" cy="3911609"/>
          </a:xfrm>
        </p:spPr>
        <p:txBody>
          <a:bodyPr/>
          <a:lstStyle/>
          <a:p>
            <a:pPr lvl="0">
              <a:buBlip>
                <a:blip r:embed="rId2"/>
              </a:buBlip>
            </a:pPr>
            <a:r>
              <a:rPr lang="uk-UA" sz="2800" dirty="0" smtClean="0"/>
              <a:t>Розкриття структури та встановлення ролі ДНК як носія спадкових ознак організму;</a:t>
            </a:r>
            <a:endParaRPr lang="ru-RU" sz="2800" dirty="0" smtClean="0"/>
          </a:p>
          <a:p>
            <a:pPr lvl="0">
              <a:buBlip>
                <a:blip r:embed="rId2"/>
              </a:buBlip>
            </a:pPr>
            <a:r>
              <a:rPr lang="uk-UA" sz="2800" dirty="0" smtClean="0"/>
              <a:t>З’ясування на молекулярному рівні природи гена;</a:t>
            </a:r>
            <a:endParaRPr lang="ru-RU" sz="2800" dirty="0" smtClean="0"/>
          </a:p>
          <a:p>
            <a:pPr lvl="0">
              <a:buBlip>
                <a:blip r:embed="rId2"/>
              </a:buBlip>
            </a:pPr>
            <a:r>
              <a:rPr lang="uk-UA" sz="2800" dirty="0" smtClean="0"/>
              <a:t>Початок робіт у галузі генної інженерії.</a:t>
            </a:r>
            <a:endParaRPr lang="ru-RU" sz="2800" dirty="0" smtClean="0"/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5786446" y="5715016"/>
            <a:ext cx="1571636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Основні </a:t>
            </a:r>
            <a:r>
              <a:rPr lang="uk-UA" sz="3600" b="1" dirty="0" err="1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подіїі</a:t>
            </a: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в історії</a:t>
            </a:r>
            <a:b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розвитку генетики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785918" y="1600200"/>
            <a:ext cx="6386532" cy="4525963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uk-UA" sz="2800" b="1" dirty="0" smtClean="0">
                <a:latin typeface="Comic Sans MS" pitchFamily="66" charset="0"/>
                <a:hlinkClick r:id="rId3" action="ppaction://hlinksldjump"/>
              </a:rPr>
              <a:t>Рік</a:t>
            </a:r>
            <a:r>
              <a:rPr lang="ru-RU" sz="2800" b="1" dirty="0" smtClean="0">
                <a:latin typeface="Comic Sans MS" pitchFamily="66" charset="0"/>
                <a:hlinkClick r:id="rId3" action="ppaction://hlinksldjump"/>
              </a:rPr>
              <a:t> 1866</a:t>
            </a:r>
            <a:endParaRPr lang="ru-RU" sz="2800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uk-UA" sz="2800" b="1" dirty="0" smtClean="0">
                <a:latin typeface="Comic Sans MS" pitchFamily="66" charset="0"/>
                <a:hlinkClick r:id="rId4" action="ppaction://hlinksldjump"/>
              </a:rPr>
              <a:t>Рік 1869</a:t>
            </a:r>
            <a:endParaRPr lang="uk-UA" sz="2800" b="1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uk-UA" sz="2800" b="1" dirty="0" smtClean="0">
                <a:latin typeface="Comic Sans MS" pitchFamily="66" charset="0"/>
                <a:hlinkClick r:id="rId5" action="ppaction://hlinksldjump"/>
              </a:rPr>
              <a:t>Рік</a:t>
            </a:r>
            <a:r>
              <a:rPr lang="ru-RU" sz="2800" b="1" dirty="0" smtClean="0">
                <a:latin typeface="Comic Sans MS" pitchFamily="66" charset="0"/>
                <a:hlinkClick r:id="rId5" action="ppaction://hlinksldjump"/>
              </a:rPr>
              <a:t> 1900</a:t>
            </a:r>
            <a:r>
              <a:rPr lang="uk-UA" sz="2800" b="1" dirty="0" smtClean="0">
                <a:latin typeface="Comic Sans MS" pitchFamily="66" charset="0"/>
                <a:hlinkClick r:id="rId5" action="ppaction://hlinksldjump"/>
              </a:rPr>
              <a:t> – становлення науки генетики</a:t>
            </a:r>
            <a:endParaRPr lang="uk-UA" sz="2800" b="1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uk-UA" sz="2800" b="1" dirty="0" smtClean="0">
                <a:latin typeface="Comic Sans MS" pitchFamily="66" charset="0"/>
                <a:hlinkClick r:id="rId6" action="ppaction://hlinksldjump"/>
              </a:rPr>
              <a:t>Рік</a:t>
            </a:r>
            <a:r>
              <a:rPr lang="ru-RU" sz="2800" b="1" dirty="0" smtClean="0">
                <a:latin typeface="Comic Sans MS" pitchFamily="66" charset="0"/>
                <a:hlinkClick r:id="rId6" action="ppaction://hlinksldjump"/>
              </a:rPr>
              <a:t> 1920</a:t>
            </a:r>
            <a:endParaRPr lang="ru-RU" sz="2800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uk-UA" sz="2800" b="1" dirty="0" smtClean="0">
                <a:latin typeface="Comic Sans MS" pitchFamily="66" charset="0"/>
                <a:hlinkClick r:id="rId7" action="ppaction://hlinksldjump"/>
              </a:rPr>
              <a:t>Рік</a:t>
            </a:r>
            <a:r>
              <a:rPr lang="ru-RU" sz="2800" b="1" dirty="0" smtClean="0">
                <a:latin typeface="Comic Sans MS" pitchFamily="66" charset="0"/>
                <a:hlinkClick r:id="rId7" action="ppaction://hlinksldjump"/>
              </a:rPr>
              <a:t> 1930</a:t>
            </a:r>
            <a:endParaRPr lang="ru-RU" sz="2800" b="1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uk-UA" sz="2800" b="1" dirty="0" smtClean="0">
                <a:latin typeface="Comic Sans MS" pitchFamily="66" charset="0"/>
                <a:hlinkClick r:id="rId8" action="ppaction://hlinksldjump"/>
              </a:rPr>
              <a:t>Рік</a:t>
            </a:r>
            <a:r>
              <a:rPr lang="ru-RU" sz="2800" b="1" dirty="0" smtClean="0">
                <a:latin typeface="Comic Sans MS" pitchFamily="66" charset="0"/>
                <a:hlinkClick r:id="rId8" action="ppaction://hlinksldjump"/>
              </a:rPr>
              <a:t> 1939</a:t>
            </a:r>
            <a:endParaRPr lang="ru-RU" sz="2800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uk-UA" sz="2800" b="1" dirty="0" smtClean="0">
                <a:latin typeface="Comic Sans MS" pitchFamily="66" charset="0"/>
                <a:hlinkClick r:id="rId9" action="ppaction://hlinksldjump"/>
              </a:rPr>
              <a:t>Рік 1953</a:t>
            </a:r>
            <a:endParaRPr lang="ru-RU" sz="2800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uk-UA" sz="2800" b="1" dirty="0" smtClean="0">
                <a:latin typeface="Comic Sans MS" pitchFamily="66" charset="0"/>
                <a:hlinkClick r:id="rId10" action="ppaction://hlinksldjump"/>
              </a:rPr>
              <a:t>Рік</a:t>
            </a:r>
            <a:r>
              <a:rPr lang="ru-RU" sz="2800" b="1" dirty="0" smtClean="0">
                <a:latin typeface="Comic Sans MS" pitchFamily="66" charset="0"/>
                <a:hlinkClick r:id="rId10" action="ppaction://hlinksldjump"/>
              </a:rPr>
              <a:t> 1989</a:t>
            </a: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type="body" idx="1"/>
          </p:nvPr>
        </p:nvSpPr>
        <p:spPr>
          <a:xfrm>
            <a:off x="785786" y="1785926"/>
            <a:ext cx="7772400" cy="1214435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Г. Мендель – основоположник науки генетик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и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642918"/>
            <a:ext cx="23022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uk-UA" sz="3600" b="1" cap="all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+mj-ea"/>
                <a:cs typeface="+mj-cs"/>
              </a:rPr>
              <a:t>Рік 1866</a:t>
            </a:r>
            <a:endParaRPr lang="ru-RU" sz="3600" b="1" cap="all" dirty="0">
              <a:solidFill>
                <a:schemeClr val="accent3">
                  <a:lumMod val="50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513079" y="2333624"/>
            <a:ext cx="8017608" cy="3810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6143636" y="6143644"/>
            <a:ext cx="1214446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42918"/>
            <a:ext cx="5700730" cy="571504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РІК 1869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type="body" idx="1"/>
          </p:nvPr>
        </p:nvSpPr>
        <p:spPr>
          <a:xfrm>
            <a:off x="785786" y="2214554"/>
            <a:ext cx="7772400" cy="3429013"/>
          </a:xfrm>
        </p:spPr>
        <p:txBody>
          <a:bodyPr/>
          <a:lstStyle/>
          <a:p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642910" y="1714488"/>
            <a:ext cx="74295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Йоган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Фрідріх </a:t>
            </a:r>
            <a:r>
              <a:rPr kumimoji="0" lang="uk-UA" sz="240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Мішер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відкрив нуклеїнову кислоту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Comic Sans MS" pitchFamily="66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440386" y="2447924"/>
            <a:ext cx="8215309" cy="3267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кругленный прямоугольник 6"/>
          <p:cNvSpPr/>
          <p:nvPr/>
        </p:nvSpPr>
        <p:spPr>
          <a:xfrm>
            <a:off x="6429388" y="6000768"/>
            <a:ext cx="1214446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hlinkClick r:id="rId4" action="ppaction://hlinksldjump"/>
              </a:rPr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28604"/>
            <a:ext cx="7772400" cy="136207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1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Рік</a:t>
            </a: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1900</a:t>
            </a:r>
            <a:r>
              <a:rPr lang="uk-UA" sz="31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</a:t>
            </a:r>
            <a:br>
              <a:rPr lang="uk-UA" sz="31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uk-UA" sz="31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становлення науки генетики</a:t>
            </a: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endParaRPr lang="ru-RU" sz="36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Де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Фр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і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з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,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Е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р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і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Чермак, Карл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Корренс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наново відкрили незалежно один від одного на різних біологічних об’єктах закони Г. Менделя. 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3068" y="2928934"/>
            <a:ext cx="816685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6286512" y="6072206"/>
            <a:ext cx="1214446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4414" y="571480"/>
            <a:ext cx="7772400" cy="1147761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РІК 1920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type="body" idx="1"/>
          </p:nvPr>
        </p:nvSpPr>
        <p:spPr>
          <a:xfrm>
            <a:off x="857224" y="1643050"/>
            <a:ext cx="7429552" cy="3214710"/>
          </a:xfrm>
        </p:spPr>
        <p:txBody>
          <a:bodyPr/>
          <a:lstStyle/>
          <a:p>
            <a:pPr algn="ctr"/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За допомогою діяльності Кольцова була </a:t>
            </a:r>
          </a:p>
          <a:p>
            <a:pPr algn="ctr"/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створена Російська євгенічна спілка.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err="1" smtClean="0">
                <a:solidFill>
                  <a:schemeClr val="tx1"/>
                </a:solidFill>
                <a:latin typeface="Comic Sans MS" pitchFamily="66" charset="0"/>
              </a:rPr>
              <a:t>Матрична</a:t>
            </a: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 г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і</a:t>
            </a:r>
            <a:r>
              <a:rPr lang="ru-RU" dirty="0" err="1" smtClean="0">
                <a:solidFill>
                  <a:schemeClr val="tx1"/>
                </a:solidFill>
                <a:latin typeface="Comic Sans MS" pitchFamily="66" charset="0"/>
              </a:rPr>
              <a:t>потеза</a:t>
            </a: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, </a:t>
            </a:r>
            <a:r>
              <a:rPr lang="uk-UA" dirty="0" smtClean="0">
                <a:solidFill>
                  <a:schemeClr val="tx1"/>
                </a:solidFill>
                <a:latin typeface="Comic Sans MS" pitchFamily="66" charset="0"/>
              </a:rPr>
              <a:t>штучний мутагенез і генетика популяцій – це основний вклад у науку Кольцова і його учнів.</a:t>
            </a:r>
            <a:endParaRPr lang="ru-RU" dirty="0" smtClean="0">
              <a:solidFill>
                <a:schemeClr val="tx1"/>
              </a:solidFill>
              <a:latin typeface="Comic Sans MS" pitchFamily="66" charset="0"/>
            </a:endParaRPr>
          </a:p>
          <a:p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pic>
        <p:nvPicPr>
          <p:cNvPr id="38913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173356"/>
            <a:ext cx="2286016" cy="3188160"/>
          </a:xfrm>
          <a:prstGeom prst="rect">
            <a:avLst/>
          </a:prstGeom>
          <a:noFill/>
        </p:spPr>
      </p:pic>
      <p:pic>
        <p:nvPicPr>
          <p:cNvPr id="38914" name="Рисунок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143248"/>
            <a:ext cx="2504428" cy="3143272"/>
          </a:xfrm>
          <a:prstGeom prst="rect">
            <a:avLst/>
          </a:prstGeom>
          <a:noFill/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3929058" y="3857628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7072330" y="6072206"/>
            <a:ext cx="1214446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hlinkClick r:id="rId5" action="ppaction://hlinksldjump"/>
              </a:rPr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РІК 1930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584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3000372"/>
            <a:ext cx="7736669" cy="280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642910" y="1785926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Н.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. Вавилов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очолив перший в країні академічний заклад по генетиці – лабораторію, яка через 3 роки стала Інститутом генетики АН СРСР. 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58016" y="6000768"/>
            <a:ext cx="1214446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РІК 1939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686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3732" y="2714621"/>
            <a:ext cx="790895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6715140" y="6143644"/>
            <a:ext cx="1214446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357158" y="1643050"/>
            <a:ext cx="800105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.В.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Тимоф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іє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в-Ресовс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кий –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учень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Н.К. Кольцова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С.С.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Четверикова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, генетик,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разом з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М.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Дельбрюком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створив першу біофізичну модель структури гена і запропонував шляхи його зміни. 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РІК 1953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3929066"/>
            <a:ext cx="7715250" cy="2197097"/>
          </a:xfrm>
        </p:spPr>
        <p:txBody>
          <a:bodyPr/>
          <a:lstStyle/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pic>
        <p:nvPicPr>
          <p:cNvPr id="37889" name="Рисунок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928802"/>
            <a:ext cx="360997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500562" y="2500306"/>
            <a:ext cx="350046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Трьохвимірна модель просторової моделі ДНК у вигляді подвійної спіралі була запропонована американським біологом </a:t>
            </a:r>
            <a:r>
              <a:rPr kumimoji="0" lang="uk-UA" sz="200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Дж.Уотсоном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і англійським фізиком Ф.</a:t>
            </a:r>
            <a:r>
              <a:rPr kumimoji="0" lang="uk-UA" sz="200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Кріком</a:t>
            </a:r>
            <a:endParaRPr kumimoji="0" lang="uk-UA" sz="200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6429388" y="5929330"/>
            <a:ext cx="1214446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РІК 1989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1643051"/>
            <a:ext cx="8229600" cy="1071570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Старт</a:t>
            </a:r>
            <a:r>
              <a:rPr lang="uk-UA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ував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міжнародний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проект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з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р</a:t>
            </a:r>
            <a:r>
              <a:rPr lang="uk-UA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оз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шифровк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генома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людини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п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і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д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керівництвом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Дж. Уотсона.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571744"/>
            <a:ext cx="8246649" cy="339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6429388" y="5929330"/>
            <a:ext cx="1214446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Основні терміни і </a:t>
            </a:r>
            <a:b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поняття генетики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642910" y="1714488"/>
            <a:ext cx="1214446" cy="5715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Ген</a:t>
            </a:r>
            <a:endParaRPr lang="ru-RU" dirty="0"/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2285984" y="2000240"/>
            <a:ext cx="121444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Алель</a:t>
            </a:r>
            <a:endParaRPr lang="ru-RU" dirty="0"/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3786182" y="1785926"/>
            <a:ext cx="1785950" cy="64294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Домінантний алель</a:t>
            </a:r>
            <a:endParaRPr lang="ru-RU" dirty="0"/>
          </a:p>
        </p:txBody>
      </p:sp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6000760" y="2000240"/>
            <a:ext cx="1857388" cy="6429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Рецесивний алель</a:t>
            </a:r>
            <a:endParaRPr lang="ru-RU" dirty="0"/>
          </a:p>
        </p:txBody>
      </p:sp>
      <p:sp>
        <p:nvSpPr>
          <p:cNvPr id="10" name="Скругленный прямоугольник 9">
            <a:hlinkClick r:id="rId6" action="ppaction://hlinksldjump"/>
          </p:cNvPr>
          <p:cNvSpPr/>
          <p:nvPr/>
        </p:nvSpPr>
        <p:spPr>
          <a:xfrm>
            <a:off x="642910" y="2928934"/>
            <a:ext cx="1214446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Локус </a:t>
            </a:r>
            <a:endParaRPr lang="ru-RU" dirty="0"/>
          </a:p>
        </p:txBody>
      </p:sp>
      <p:sp>
        <p:nvSpPr>
          <p:cNvPr id="11" name="Скругленный прямоугольник 10">
            <a:hlinkClick r:id="rId7" action="ppaction://hlinksldjump"/>
          </p:cNvPr>
          <p:cNvSpPr/>
          <p:nvPr/>
        </p:nvSpPr>
        <p:spPr>
          <a:xfrm>
            <a:off x="2214546" y="3357562"/>
            <a:ext cx="1643074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Гетерозигота</a:t>
            </a:r>
            <a:endParaRPr lang="ru-RU" dirty="0"/>
          </a:p>
        </p:txBody>
      </p:sp>
      <p:sp>
        <p:nvSpPr>
          <p:cNvPr id="12" name="Скругленный прямоугольник 11">
            <a:hlinkClick r:id="rId8" action="ppaction://hlinksldjump"/>
          </p:cNvPr>
          <p:cNvSpPr/>
          <p:nvPr/>
        </p:nvSpPr>
        <p:spPr>
          <a:xfrm>
            <a:off x="4357686" y="3500438"/>
            <a:ext cx="1785950" cy="57150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/>
              <a:t>Гомозигота</a:t>
            </a:r>
            <a:endParaRPr lang="ru-RU" dirty="0"/>
          </a:p>
        </p:txBody>
      </p:sp>
      <p:sp>
        <p:nvSpPr>
          <p:cNvPr id="13" name="Скругленный прямоугольник 12">
            <a:hlinkClick r:id="rId9" action="ppaction://hlinksldjump"/>
          </p:cNvPr>
          <p:cNvSpPr/>
          <p:nvPr/>
        </p:nvSpPr>
        <p:spPr>
          <a:xfrm>
            <a:off x="6429388" y="3429000"/>
            <a:ext cx="121444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Генотип</a:t>
            </a:r>
            <a:endParaRPr lang="ru-RU" dirty="0"/>
          </a:p>
        </p:txBody>
      </p:sp>
      <p:sp>
        <p:nvSpPr>
          <p:cNvPr id="14" name="Скругленный прямоугольник 13">
            <a:hlinkClick r:id="rId10" action="ppaction://hlinksldjump"/>
          </p:cNvPr>
          <p:cNvSpPr/>
          <p:nvPr/>
        </p:nvSpPr>
        <p:spPr>
          <a:xfrm>
            <a:off x="1357290" y="4572008"/>
            <a:ext cx="1214446" cy="57150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Фенотип</a:t>
            </a:r>
            <a:endParaRPr lang="ru-RU" dirty="0"/>
          </a:p>
        </p:txBody>
      </p:sp>
      <p:sp>
        <p:nvSpPr>
          <p:cNvPr id="15" name="Скругленный прямоугольник 14">
            <a:hlinkClick r:id="rId11" action="ppaction://hlinksldjump"/>
          </p:cNvPr>
          <p:cNvSpPr/>
          <p:nvPr/>
        </p:nvSpPr>
        <p:spPr>
          <a:xfrm>
            <a:off x="3428992" y="4500570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Спадковість</a:t>
            </a:r>
            <a:endParaRPr lang="ru-RU" dirty="0"/>
          </a:p>
        </p:txBody>
      </p:sp>
      <p:sp>
        <p:nvSpPr>
          <p:cNvPr id="16" name="Скругленный прямоугольник 15">
            <a:hlinkClick r:id="rId12" action="ppaction://hlinksldjump"/>
          </p:cNvPr>
          <p:cNvSpPr/>
          <p:nvPr/>
        </p:nvSpPr>
        <p:spPr>
          <a:xfrm>
            <a:off x="6215074" y="5000636"/>
            <a:ext cx="1857388" cy="571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Мінливість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Ген 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>
              <a:buNone/>
            </a:pPr>
            <a:r>
              <a:rPr lang="uk-UA" sz="2800" dirty="0" smtClean="0"/>
              <a:t>Дискретна функціональна одиниця спадковості, з допомогою якої відбувається запис, зберігання та передача генетичної  інформації в ряді поколінь, певна ділянка молекули ДНК (або РНК у деяких вірусів), розташована на певній ділянці (у певному локусі) хромосоми еукаріотів, у бактеріальній хромосомі чи </a:t>
            </a:r>
            <a:r>
              <a:rPr lang="uk-UA" sz="2800" dirty="0" err="1" smtClean="0"/>
              <a:t>плазміді</a:t>
            </a:r>
            <a:r>
              <a:rPr lang="uk-UA" sz="2800" dirty="0" smtClean="0"/>
              <a:t> у прокаріотів або в молекулі нуклеїнової кислоти вірусів.</a:t>
            </a:r>
            <a:endParaRPr lang="ru-RU" sz="2800" dirty="0" smtClean="0"/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Алель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>
              <a:buNone/>
            </a:pPr>
            <a:endParaRPr lang="uk-UA" sz="2800" dirty="0" smtClean="0">
              <a:latin typeface="Comic Sans MS" pitchFamily="66" charset="0"/>
            </a:endParaRPr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uk-UA" sz="2800" dirty="0" smtClean="0"/>
              <a:t>Один з можливих станів (варіантів) гена.</a:t>
            </a:r>
            <a:endParaRPr lang="ru-RU" sz="2800" dirty="0" smtClean="0"/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Домінантний алель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7715250" cy="4054485"/>
          </a:xfrm>
        </p:spPr>
        <p:txBody>
          <a:bodyPr/>
          <a:lstStyle/>
          <a:p>
            <a:pPr>
              <a:buNone/>
            </a:pPr>
            <a:r>
              <a:rPr lang="uk-UA" sz="2800" dirty="0" smtClean="0"/>
              <a:t>Алель, який пригнічує прояв іншого </a:t>
            </a:r>
            <a:r>
              <a:rPr lang="uk-UA" sz="2800" dirty="0" err="1" smtClean="0"/>
              <a:t>алеля</a:t>
            </a:r>
            <a:r>
              <a:rPr lang="uk-UA" sz="2800" dirty="0" smtClean="0"/>
              <a:t> певного гена. Залежно від ступеня пригнічення виділяють повне чи неповне домінування.</a:t>
            </a:r>
            <a:endParaRPr lang="ru-RU" sz="2800" dirty="0" smtClean="0"/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Рецесивний алель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7715250" cy="4125923"/>
          </a:xfrm>
        </p:spPr>
        <p:txBody>
          <a:bodyPr/>
          <a:lstStyle/>
          <a:p>
            <a:pPr>
              <a:buNone/>
            </a:pPr>
            <a:r>
              <a:rPr lang="uk-UA" sz="2800" dirty="0" smtClean="0"/>
              <a:t>Алель, прояв якого пригнічується іншим </a:t>
            </a:r>
            <a:r>
              <a:rPr lang="uk-UA" sz="2800" dirty="0" err="1" smtClean="0"/>
              <a:t>алелем</a:t>
            </a:r>
            <a:r>
              <a:rPr lang="uk-UA" sz="2800" dirty="0" smtClean="0"/>
              <a:t> певного гена.</a:t>
            </a:r>
            <a:endParaRPr lang="ru-RU" sz="2800" dirty="0" smtClean="0"/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Локус 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uk-UA" sz="2800" dirty="0" smtClean="0"/>
              <a:t>Місце розташування алелей певного гена на хромосомі.</a:t>
            </a:r>
            <a:endParaRPr lang="ru-RU" sz="2800" dirty="0" smtClean="0"/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err="1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Гомозигота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>
              <a:buNone/>
            </a:pPr>
            <a:endParaRPr lang="uk-UA" sz="2800" dirty="0" smtClean="0"/>
          </a:p>
          <a:p>
            <a:pPr>
              <a:buNone/>
            </a:pPr>
            <a:r>
              <a:rPr lang="uk-UA" sz="2800" dirty="0" smtClean="0"/>
              <a:t>Диплоїдна або </a:t>
            </a:r>
            <a:r>
              <a:rPr lang="uk-UA" sz="2800" dirty="0" err="1" smtClean="0"/>
              <a:t>поліплоїдна</a:t>
            </a:r>
            <a:r>
              <a:rPr lang="uk-UA" sz="2800" dirty="0" smtClean="0"/>
              <a:t> клітина (особина) , гомологічні хромосоми якої мають однакові алелі певного гена. У гомозиготному стані проявляються і домінантні, і рецесивні алелі.</a:t>
            </a:r>
            <a:endParaRPr lang="ru-RU" sz="2800" dirty="0" smtClean="0"/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Гетерозигота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>
              <a:buNone/>
            </a:pPr>
            <a:r>
              <a:rPr lang="uk-UA" sz="2800" dirty="0" smtClean="0"/>
              <a:t>Диплоїдна або </a:t>
            </a:r>
            <a:r>
              <a:rPr lang="uk-UA" sz="2800" dirty="0" err="1" smtClean="0"/>
              <a:t>поліплоїдна</a:t>
            </a:r>
            <a:r>
              <a:rPr lang="uk-UA" sz="2800" dirty="0" smtClean="0"/>
              <a:t> клітина (особина), гомологічні хромосоми якої мають різні алелі певного гена. У гетерозиготному стані в разі повного домінування проявляється дія домінантного </a:t>
            </a:r>
            <a:r>
              <a:rPr lang="uk-UA" sz="2800" dirty="0" err="1" smtClean="0"/>
              <a:t>алеля</a:t>
            </a:r>
            <a:r>
              <a:rPr lang="uk-UA" sz="2800" dirty="0" smtClean="0"/>
              <a:t>, а за неповного домінування ознака має проміжне вираження між домінантним і рецесивним алелями.</a:t>
            </a:r>
            <a:endParaRPr lang="ru-RU" sz="2800" dirty="0" smtClean="0"/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Генотип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7715250" cy="4268799"/>
          </a:xfrm>
        </p:spPr>
        <p:txBody>
          <a:bodyPr/>
          <a:lstStyle/>
          <a:p>
            <a:pPr>
              <a:buNone/>
            </a:pPr>
            <a:r>
              <a:rPr lang="uk-UA" sz="2800" dirty="0" smtClean="0"/>
              <a:t>Сукупність усіх генів клітини, локалізованих у ядрі (у хромосомах) або в різних </a:t>
            </a:r>
            <a:r>
              <a:rPr lang="uk-UA" sz="2800" dirty="0" err="1" smtClean="0"/>
              <a:t>реплікуючих</a:t>
            </a:r>
            <a:r>
              <a:rPr lang="uk-UA" sz="2800" dirty="0" smtClean="0"/>
              <a:t> структурах цитоплазми (пластидах, мітохондріях, </a:t>
            </a:r>
            <a:r>
              <a:rPr lang="uk-UA" sz="2800" dirty="0" err="1" smtClean="0"/>
              <a:t>плазмідах</a:t>
            </a:r>
            <a:r>
              <a:rPr lang="uk-UA" sz="2800" dirty="0" smtClean="0"/>
              <a:t>). Генотип – це спадкова основа організму, єдина система взаємодіючих генів, тому прояв кожного гена залежить від його генотипного середовища. </a:t>
            </a:r>
            <a:endParaRPr lang="ru-RU" sz="2800" dirty="0" smtClean="0"/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Фенотип 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>
              <a:buNone/>
            </a:pPr>
            <a:r>
              <a:rPr lang="uk-UA" sz="2800" dirty="0" smtClean="0"/>
              <a:t>Сукупність властивостей і ознак організму, що склалися на основі взаємодії генотипу з умовами зовнішнього середовища. Фенотип ніколи не відображає генотип цілком, а лише ту його частину, яка реалізується в певних умовах онтогенезу. У процесі розвитку організму фенотип змінюється. Межі, в яких змінюються фенотипові прояви генотипу, називаються нормою реакції.</a:t>
            </a:r>
            <a:endParaRPr lang="ru-RU" sz="2800" dirty="0" smtClean="0"/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Спадковість 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7715250" cy="3983047"/>
          </a:xfrm>
        </p:spPr>
        <p:txBody>
          <a:bodyPr/>
          <a:lstStyle/>
          <a:p>
            <a:pPr>
              <a:buNone/>
            </a:pPr>
            <a:r>
              <a:rPr lang="uk-UA" sz="2800" dirty="0" smtClean="0"/>
              <a:t>Здатність живих організмів передавати особинам наступного покоління морфо анатомічні, фізіологічні, біохімічні особливості своєї організації, а також характерні риси становлення цих особливостей у процесі онтогенезу.</a:t>
            </a:r>
            <a:endParaRPr lang="ru-RU" sz="2800" dirty="0" smtClean="0"/>
          </a:p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Font typeface="Arial" charset="0"/>
              <a:buBlip>
                <a:blip r:embed="rId2"/>
              </a:buBlip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Мінливість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uk-UA" sz="2800" dirty="0" smtClean="0"/>
              <a:t>Властивість організму змінювати свою </a:t>
            </a:r>
            <a:r>
              <a:rPr lang="uk-UA" sz="2800" dirty="0" err="1" smtClean="0"/>
              <a:t>морфо-</a:t>
            </a:r>
            <a:r>
              <a:rPr lang="uk-UA" sz="2800" dirty="0" smtClean="0"/>
              <a:t> фізіологічну організацію (що зумовлює різноманітність індивідів, популяцій, рас), а також набувати нових ознак у процесі індивідуального розвитку.</a:t>
            </a: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6429388" y="5572140"/>
            <a:ext cx="135732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Назад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7E7E7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754</Words>
  <Application>Microsoft Office PowerPoint</Application>
  <PresentationFormat>Экран (4:3)</PresentationFormat>
  <Paragraphs>132</Paragraphs>
  <Slides>28</Slides>
  <Notes>0</Notes>
  <HiddenSlides>22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ЗАКОНОМІРНОСТІ  СПАДКОВОСТІ</vt:lpstr>
      <vt:lpstr>ГЕНЕТИКА</vt:lpstr>
      <vt:lpstr>Взаємозв'язок генетики з іншими науками</vt:lpstr>
      <vt:lpstr>Етапи становлення генетики</vt:lpstr>
      <vt:lpstr> (1865р.)  1900 – 1930рр. – Період класичної генетики </vt:lpstr>
      <vt:lpstr> 1930 – 1953рр.   Період неокласичної генетики </vt:lpstr>
      <vt:lpstr> З 1953р.  Епоха молекулярної генетики </vt:lpstr>
      <vt:lpstr>Основні подіїі в історії  розвитку генетики</vt:lpstr>
      <vt:lpstr>Слайд 9</vt:lpstr>
      <vt:lpstr>РІК 1869</vt:lpstr>
      <vt:lpstr>Рік 1900  становлення науки генетики </vt:lpstr>
      <vt:lpstr>РІК 1920</vt:lpstr>
      <vt:lpstr>РІК 1930</vt:lpstr>
      <vt:lpstr>РІК 1939</vt:lpstr>
      <vt:lpstr>РІК 1953</vt:lpstr>
      <vt:lpstr>РІК 1989</vt:lpstr>
      <vt:lpstr>Основні терміни і  поняття генетики</vt:lpstr>
      <vt:lpstr>Ген </vt:lpstr>
      <vt:lpstr>Алель</vt:lpstr>
      <vt:lpstr>Домінантний алель</vt:lpstr>
      <vt:lpstr>Рецесивний алель</vt:lpstr>
      <vt:lpstr>Локус </vt:lpstr>
      <vt:lpstr>Гомозигота</vt:lpstr>
      <vt:lpstr>Гетерозигота</vt:lpstr>
      <vt:lpstr>Генотип</vt:lpstr>
      <vt:lpstr>Фенотип </vt:lpstr>
      <vt:lpstr>Спадковість </vt:lpstr>
      <vt:lpstr>Мінливість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Dream Admin</cp:lastModifiedBy>
  <cp:revision>35</cp:revision>
  <dcterms:created xsi:type="dcterms:W3CDTF">2011-07-04T02:22:23Z</dcterms:created>
  <dcterms:modified xsi:type="dcterms:W3CDTF">2013-01-17T16:00:19Z</dcterms:modified>
</cp:coreProperties>
</file>